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8" r:id="rId3"/>
    <p:sldId id="260" r:id="rId4"/>
    <p:sldId id="264" r:id="rId5"/>
    <p:sldId id="265" r:id="rId6"/>
    <p:sldId id="271" r:id="rId7"/>
    <p:sldId id="272" r:id="rId8"/>
    <p:sldId id="274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3A1"/>
    <a:srgbClr val="2553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000"/>
    <p:restoredTop sz="93059"/>
  </p:normalViewPr>
  <p:slideViewPr>
    <p:cSldViewPr snapToGrid="0" snapToObjects="1"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9" name="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3/14/2023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‹N°›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hea.jeune@gmail.com" TargetMode="External"/><Relationship Id="rId2" Type="http://schemas.openxmlformats.org/officeDocument/2006/relationships/hyperlink" Target="mailto:clement.lassalle@parisnanterre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ora.ndl@gmail.com" TargetMode="External"/><Relationship Id="rId4" Type="http://schemas.openxmlformats.org/officeDocument/2006/relationships/hyperlink" Target="mailto:guillaume.beaufort59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5C8C49D-36FB-6C4C-A8A1-823FBA94E6C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42" y="0"/>
            <a:ext cx="48483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07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75883" cy="81071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Ins</a:t>
            </a:r>
            <a:r>
              <a:rPr lang="fr-FR" sz="3600" dirty="0"/>
              <a:t>titut d’études judiciaires</a:t>
            </a:r>
            <a:br>
              <a:rPr lang="fr-FR" sz="3600" dirty="0"/>
            </a:br>
            <a:r>
              <a:rPr lang="fr-FR" sz="3600" dirty="0"/>
              <a:t> (IEJ) Henri </a:t>
            </a:r>
            <a:r>
              <a:rPr lang="fr-FR" sz="3600" dirty="0" err="1"/>
              <a:t>Motulsky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3152" y="1270224"/>
            <a:ext cx="8110848" cy="5554262"/>
          </a:xfrm>
        </p:spPr>
        <p:txBody>
          <a:bodyPr/>
          <a:lstStyle/>
          <a:p>
            <a:pPr marL="82296" indent="0">
              <a:buNone/>
            </a:pPr>
            <a:endParaRPr lang="fr-FR" dirty="0"/>
          </a:p>
          <a:p>
            <a:pPr marL="82296" indent="0" algn="ctr">
              <a:buNone/>
            </a:pPr>
            <a:endParaRPr lang="fr-FR" dirty="0"/>
          </a:p>
          <a:p>
            <a:pPr marL="82296" indent="0" algn="ctr">
              <a:buNone/>
            </a:pPr>
            <a:r>
              <a:rPr lang="fr-FR" dirty="0"/>
              <a:t>Philippe </a:t>
            </a:r>
            <a:r>
              <a:rPr lang="fr-FR" dirty="0" err="1"/>
              <a:t>Guez</a:t>
            </a:r>
            <a:endParaRPr lang="fr-FR" dirty="0"/>
          </a:p>
          <a:p>
            <a:pPr marL="82296" indent="0" algn="ctr">
              <a:buNone/>
            </a:pPr>
            <a:r>
              <a:rPr lang="fr-FR" dirty="0"/>
              <a:t>Directeur de l’IEJ </a:t>
            </a:r>
          </a:p>
          <a:p>
            <a:pPr marL="82296" indent="0">
              <a:buNone/>
            </a:pPr>
            <a:endParaRPr lang="fr-FR" sz="2000" dirty="0"/>
          </a:p>
          <a:p>
            <a:pPr marL="82296" indent="0">
              <a:buNone/>
            </a:pPr>
            <a:endParaRPr lang="fr-FR" sz="2000" dirty="0"/>
          </a:p>
          <a:p>
            <a:pPr marL="82296" indent="0">
              <a:buNone/>
            </a:pPr>
            <a:r>
              <a:rPr lang="fr-FR" sz="2000" dirty="0"/>
              <a:t>	Julie Meyer	</a:t>
            </a:r>
            <a:r>
              <a:rPr lang="fr-FR" sz="2000" dirty="0">
                <a:solidFill>
                  <a:schemeClr val="accent3"/>
                </a:solidFill>
              </a:rPr>
              <a:t> Camille Bourdaire-Mignot et Audrey </a:t>
            </a:r>
            <a:r>
              <a:rPr lang="fr-FR" sz="2000" dirty="0" err="1">
                <a:solidFill>
                  <a:schemeClr val="accent3"/>
                </a:solidFill>
              </a:rPr>
              <a:t>Darsonville</a:t>
            </a:r>
            <a:endParaRPr lang="fr-FR" sz="2000" dirty="0">
              <a:solidFill>
                <a:schemeClr val="accent3"/>
              </a:solidFill>
            </a:endParaRPr>
          </a:p>
          <a:p>
            <a:pPr marL="82296" indent="0">
              <a:buNone/>
            </a:pPr>
            <a:r>
              <a:rPr lang="fr-FR" sz="2000" dirty="0"/>
              <a:t>Co-directrice (CRFPA)	</a:t>
            </a:r>
            <a:r>
              <a:rPr lang="fr-FR" sz="2000" dirty="0">
                <a:solidFill>
                  <a:schemeClr val="accent3"/>
                </a:solidFill>
              </a:rPr>
              <a:t>Co-directrices (master JPP - 2 parcours)</a:t>
            </a:r>
          </a:p>
          <a:p>
            <a:pPr marL="82296" indent="0">
              <a:buNone/>
            </a:pPr>
            <a:endParaRPr lang="fr-FR" sz="2000" dirty="0"/>
          </a:p>
          <a:p>
            <a:pPr marL="82296" indent="0">
              <a:buNone/>
            </a:pPr>
            <a:r>
              <a:rPr lang="fr-FR" dirty="0"/>
              <a:t>						</a:t>
            </a:r>
          </a:p>
          <a:p>
            <a:pPr marL="82296" indent="0">
              <a:buNone/>
            </a:pPr>
            <a:endParaRPr lang="fr-FR" dirty="0"/>
          </a:p>
          <a:p>
            <a:pPr marL="82296" indent="0">
              <a:buNone/>
            </a:pPr>
            <a:endParaRPr lang="fr-FR" dirty="0"/>
          </a:p>
        </p:txBody>
      </p:sp>
      <p:cxnSp>
        <p:nvCxnSpPr>
          <p:cNvPr id="5" name="Connecteur droit avec flèche 4"/>
          <p:cNvCxnSpPr>
            <a:cxnSpLocks/>
          </p:cNvCxnSpPr>
          <p:nvPr/>
        </p:nvCxnSpPr>
        <p:spPr>
          <a:xfrm flipH="1">
            <a:off x="2478130" y="3455720"/>
            <a:ext cx="2157157" cy="848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cxnSpLocks/>
          </p:cNvCxnSpPr>
          <p:nvPr/>
        </p:nvCxnSpPr>
        <p:spPr>
          <a:xfrm>
            <a:off x="4714504" y="3467595"/>
            <a:ext cx="1912250" cy="7654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mlaroche\Desktop\IMG_92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967" y="1270224"/>
            <a:ext cx="1003217" cy="10194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320" y="5171890"/>
            <a:ext cx="1253490" cy="1483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A close up of a person with red hair looking at the camera&#10;&#10;Description automatically generated">
            <a:extLst>
              <a:ext uri="{FF2B5EF4-FFF2-40B4-BE49-F238E27FC236}">
                <a16:creationId xmlns:a16="http://schemas.microsoft.com/office/drawing/2014/main" id="{A0FA0339-FEAA-1B4C-8E37-686F236E7B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812" y="5171890"/>
            <a:ext cx="1483995" cy="1483995"/>
          </a:xfrm>
          <a:prstGeom prst="rect">
            <a:avLst/>
          </a:prstGeom>
        </p:spPr>
      </p:pic>
      <p:pic>
        <p:nvPicPr>
          <p:cNvPr id="10" name="Image 9" descr="C:\Users\denouett\AppData\Local\Temp\201801-UPN-IEJ-logo-CMJN-1.jpg">
            <a:extLst>
              <a:ext uri="{FF2B5EF4-FFF2-40B4-BE49-F238E27FC236}">
                <a16:creationId xmlns:a16="http://schemas.microsoft.com/office/drawing/2014/main" id="{34C59BBF-2380-F745-82E4-40412B300767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681" y="274638"/>
            <a:ext cx="1212588" cy="1047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954" y="3372400"/>
            <a:ext cx="88092" cy="11319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954" y="3372400"/>
            <a:ext cx="88092" cy="11319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954" y="3372400"/>
            <a:ext cx="88092" cy="11319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72661" y="5171890"/>
            <a:ext cx="1170695" cy="150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03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Organigramme secrétariat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828" y="1447800"/>
            <a:ext cx="8113172" cy="5410200"/>
          </a:xfrm>
        </p:spPr>
        <p:txBody>
          <a:bodyPr/>
          <a:lstStyle/>
          <a:p>
            <a:pPr marL="82296" indent="0">
              <a:buNone/>
            </a:pPr>
            <a:endParaRPr lang="fr-FR" dirty="0"/>
          </a:p>
          <a:p>
            <a:pPr marL="82296" indent="0" algn="ctr">
              <a:buNone/>
            </a:pPr>
            <a:r>
              <a:rPr lang="fr-FR" dirty="0"/>
              <a:t>Hervé </a:t>
            </a:r>
            <a:r>
              <a:rPr lang="fr-FR" dirty="0" err="1"/>
              <a:t>Dénouette</a:t>
            </a:r>
            <a:endParaRPr lang="fr-FR" dirty="0"/>
          </a:p>
          <a:p>
            <a:pPr marL="82296" indent="0" algn="ctr">
              <a:buNone/>
            </a:pPr>
            <a:r>
              <a:rPr lang="fr-FR" dirty="0"/>
              <a:t>Responsable secrétariat</a:t>
            </a:r>
          </a:p>
          <a:p>
            <a:pPr marL="82296" indent="0">
              <a:buNone/>
            </a:pPr>
            <a:endParaRPr lang="fr-FR" sz="2000" dirty="0"/>
          </a:p>
          <a:p>
            <a:pPr marL="82296" indent="0">
              <a:buNone/>
            </a:pPr>
            <a:endParaRPr lang="fr-FR" sz="2000" dirty="0"/>
          </a:p>
          <a:p>
            <a:pPr marL="82296" indent="0">
              <a:buNone/>
            </a:pPr>
            <a:endParaRPr lang="fr-FR" sz="2000" dirty="0"/>
          </a:p>
          <a:p>
            <a:pPr marL="82296" indent="0">
              <a:buNone/>
            </a:pPr>
            <a:r>
              <a:rPr lang="fr-FR" sz="2000" dirty="0"/>
              <a:t>         Sandrine Pérez		              </a:t>
            </a:r>
            <a:r>
              <a:rPr lang="fr-FR" sz="2000" dirty="0">
                <a:solidFill>
                  <a:schemeClr val="accent3"/>
                </a:solidFill>
              </a:rPr>
              <a:t>Marjorie Laroche</a:t>
            </a:r>
          </a:p>
          <a:p>
            <a:pPr marL="82296" indent="0">
              <a:buNone/>
            </a:pPr>
            <a:r>
              <a:rPr lang="fr-FR" sz="2000" dirty="0"/>
              <a:t>Secrétariat pédagogique (CRFPA)		</a:t>
            </a:r>
            <a:r>
              <a:rPr lang="fr-FR" sz="2000" dirty="0">
                <a:solidFill>
                  <a:schemeClr val="accent3"/>
                </a:solidFill>
              </a:rPr>
              <a:t>Secrétariat pédagogique</a:t>
            </a:r>
          </a:p>
          <a:p>
            <a:pPr marL="82296" indent="0">
              <a:buNone/>
            </a:pPr>
            <a:r>
              <a:rPr lang="fr-FR" sz="2000" dirty="0"/>
              <a:t>					</a:t>
            </a:r>
            <a:r>
              <a:rPr lang="fr-FR" sz="2000" dirty="0">
                <a:solidFill>
                  <a:schemeClr val="accent3"/>
                </a:solidFill>
              </a:rPr>
              <a:t>(Master JPP – 2 parcours)</a:t>
            </a:r>
          </a:p>
          <a:p>
            <a:pPr marL="82296" indent="0">
              <a:buNone/>
            </a:pPr>
            <a:r>
              <a:rPr lang="fr-FR" dirty="0"/>
              <a:t>						</a:t>
            </a:r>
          </a:p>
          <a:p>
            <a:pPr marL="82296" indent="0">
              <a:buNone/>
            </a:pPr>
            <a:endParaRPr lang="fr-FR" dirty="0"/>
          </a:p>
          <a:p>
            <a:pPr marL="82296" indent="0">
              <a:buNone/>
            </a:pP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429810" y="3276012"/>
            <a:ext cx="2190510" cy="957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620320" y="3276012"/>
            <a:ext cx="2006434" cy="957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85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922223"/>
                </a:solidFill>
              </a:rPr>
              <a:t>Master Justice, procès et procédures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144863"/>
            <a:ext cx="7498080" cy="5438101"/>
          </a:xfrm>
        </p:spPr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fr-FR" dirty="0"/>
              <a:t>Pour les étudiants qui souhaitent préparer les concours pour devenir : 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Magistrat</a:t>
            </a:r>
            <a:r>
              <a:rPr lang="fr-FR" dirty="0"/>
              <a:t> (ENM) 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Officier de police</a:t>
            </a:r>
            <a:r>
              <a:rPr lang="fr-FR" dirty="0"/>
              <a:t> ou </a:t>
            </a:r>
            <a:r>
              <a:rPr lang="fr-FR" dirty="0">
                <a:solidFill>
                  <a:srgbClr val="FF0000"/>
                </a:solidFill>
              </a:rPr>
              <a:t>Commissaire de police </a:t>
            </a:r>
            <a:r>
              <a:rPr lang="fr-FR" dirty="0"/>
              <a:t>(ENSP)</a:t>
            </a:r>
          </a:p>
          <a:p>
            <a:pPr marL="82296" indent="0">
              <a:buNone/>
            </a:pPr>
            <a:endParaRPr lang="fr-FR" dirty="0"/>
          </a:p>
          <a:p>
            <a:pPr marL="82296" indent="0" algn="just">
              <a:buNone/>
            </a:pPr>
            <a:r>
              <a:rPr lang="fr-FR" dirty="0"/>
              <a:t>Et plus largement </a:t>
            </a:r>
            <a:r>
              <a:rPr lang="fr-FR" dirty="0">
                <a:solidFill>
                  <a:srgbClr val="660066"/>
                </a:solidFill>
              </a:rPr>
              <a:t>pour les étudiants qui se destinent aux métiers de la justice et de la sécurité</a:t>
            </a:r>
            <a:r>
              <a:rPr lang="fr-FR" dirty="0"/>
              <a:t> (avocats, direction de greffe, direction des services pénitentiaires, conseillers ou directeurs d’insertion et de probation, gendarmerie… ) </a:t>
            </a:r>
            <a:r>
              <a:rPr lang="fr-FR" dirty="0">
                <a:solidFill>
                  <a:schemeClr val="accent3"/>
                </a:solidFill>
              </a:rPr>
              <a:t>mais avec le but premier de passer les concours ENM ou ENSP.</a:t>
            </a:r>
          </a:p>
          <a:p>
            <a:pPr marL="82296" indent="0">
              <a:buNone/>
            </a:pPr>
            <a:endParaRPr lang="fr-FR" dirty="0"/>
          </a:p>
          <a:p>
            <a:pPr marL="82296" indent="0">
              <a:buNone/>
            </a:pPr>
            <a:r>
              <a:rPr lang="fr-FR" i="1" dirty="0"/>
              <a:t>Condition d’admission dans le master 1 : </a:t>
            </a:r>
          </a:p>
          <a:p>
            <a:pPr>
              <a:buFontTx/>
              <a:buChar char="-"/>
            </a:pPr>
            <a:r>
              <a:rPr lang="fr-FR" dirty="0"/>
              <a:t>Être titulaire d’une L3 de droit</a:t>
            </a:r>
          </a:p>
          <a:p>
            <a:pPr>
              <a:buFontTx/>
              <a:buChar char="-"/>
            </a:pPr>
            <a:r>
              <a:rPr lang="fr-FR" dirty="0"/>
              <a:t>Sélection sur dossier et, pour les admissibles, sur entretien si nécessaire	</a:t>
            </a:r>
          </a:p>
          <a:p>
            <a:r>
              <a:rPr lang="fr-FR" dirty="0"/>
              <a:t>E-candidat (v.  les dates sur le site de l’IEJ) :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- dépôt des candidatures : du 22 mars au 18 avril 2023</a:t>
            </a:r>
            <a:br>
              <a:rPr lang="fr-FR" sz="2400" dirty="0"/>
            </a:br>
            <a:r>
              <a:rPr lang="fr-FR" sz="2400" dirty="0"/>
              <a:t>- réponse à vos dossier : 23 juin 2023</a:t>
            </a:r>
          </a:p>
          <a:p>
            <a:endParaRPr lang="fr-FR" sz="2400" dirty="0"/>
          </a:p>
          <a:p>
            <a:pPr marL="82296" indent="0">
              <a:buNone/>
            </a:pPr>
            <a:r>
              <a:rPr lang="fr-FR" sz="2400" dirty="0"/>
              <a:t/>
            </a:r>
            <a:br>
              <a:rPr lang="fr-FR" sz="2400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158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Master Justice, procès et procédures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r-FR" sz="3400" i="1" dirty="0"/>
              <a:t>2 parcours : </a:t>
            </a:r>
          </a:p>
          <a:p>
            <a:r>
              <a:rPr lang="fr-FR" sz="3400" b="1" dirty="0">
                <a:solidFill>
                  <a:srgbClr val="660066"/>
                </a:solidFill>
              </a:rPr>
              <a:t>Parcours métiers de la justice</a:t>
            </a:r>
            <a:r>
              <a:rPr lang="fr-FR" sz="3400" dirty="0">
                <a:solidFill>
                  <a:srgbClr val="660066"/>
                </a:solidFill>
              </a:rPr>
              <a:t> (préparation ENM)</a:t>
            </a:r>
          </a:p>
          <a:p>
            <a:r>
              <a:rPr lang="fr-FR" sz="3400" b="1" dirty="0">
                <a:solidFill>
                  <a:srgbClr val="800000"/>
                </a:solidFill>
              </a:rPr>
              <a:t>Parcours métiers de la sécurité </a:t>
            </a:r>
            <a:r>
              <a:rPr lang="fr-FR" sz="3400" dirty="0">
                <a:solidFill>
                  <a:srgbClr val="800000"/>
                </a:solidFill>
              </a:rPr>
              <a:t>(préparation ENSP)</a:t>
            </a:r>
          </a:p>
          <a:p>
            <a:endParaRPr lang="fr-FR" sz="3400" i="1" dirty="0"/>
          </a:p>
          <a:p>
            <a:r>
              <a:rPr lang="fr-FR" sz="3400" b="1" i="1" dirty="0"/>
              <a:t>Contenu de la formation (sur les deux années) : </a:t>
            </a:r>
          </a:p>
          <a:p>
            <a:r>
              <a:rPr lang="fr-FR" sz="3400" i="1" u="sng" dirty="0">
                <a:solidFill>
                  <a:srgbClr val="660066"/>
                </a:solidFill>
              </a:rPr>
              <a:t>Cours et actualisation (</a:t>
            </a:r>
            <a:r>
              <a:rPr lang="fr-FR" sz="3400" u="sng" dirty="0">
                <a:solidFill>
                  <a:srgbClr val="660066"/>
                </a:solidFill>
              </a:rPr>
              <a:t>correspondant au programme du concours préparé)</a:t>
            </a:r>
          </a:p>
          <a:p>
            <a:pPr marL="82296" indent="0">
              <a:buNone/>
            </a:pPr>
            <a:r>
              <a:rPr lang="fr-FR" sz="3400" u="sng" dirty="0">
                <a:solidFill>
                  <a:srgbClr val="660066"/>
                </a:solidFill>
              </a:rPr>
              <a:t> à savoir notamment </a:t>
            </a:r>
            <a:r>
              <a:rPr lang="fr-FR" sz="3400" i="1" u="sng" dirty="0">
                <a:solidFill>
                  <a:srgbClr val="660066"/>
                </a:solidFill>
              </a:rPr>
              <a:t>: </a:t>
            </a:r>
          </a:p>
          <a:p>
            <a:pPr marL="82296"/>
            <a:r>
              <a:rPr lang="fr-FR" sz="3400" dirty="0"/>
              <a:t>- connaissances générales du monde contemporain</a:t>
            </a:r>
          </a:p>
          <a:p>
            <a:r>
              <a:rPr lang="fr-FR" sz="3400" dirty="0"/>
              <a:t>- droit privé (civil, procédure civile (ENM), pénal, procédure pénale)  </a:t>
            </a:r>
          </a:p>
          <a:p>
            <a:r>
              <a:rPr lang="fr-FR" sz="3400" dirty="0"/>
              <a:t>- droit public </a:t>
            </a:r>
          </a:p>
          <a:p>
            <a:r>
              <a:rPr lang="fr-FR" sz="3400" i="1" u="sng" dirty="0">
                <a:solidFill>
                  <a:srgbClr val="660066"/>
                </a:solidFill>
              </a:rPr>
              <a:t>Entraînements</a:t>
            </a:r>
            <a:r>
              <a:rPr lang="fr-FR" sz="3400" i="1" dirty="0">
                <a:solidFill>
                  <a:srgbClr val="660066"/>
                </a:solidFill>
              </a:rPr>
              <a:t> </a:t>
            </a:r>
            <a:r>
              <a:rPr lang="fr-FR" sz="3400" i="1" dirty="0"/>
              <a:t>: </a:t>
            </a:r>
            <a:r>
              <a:rPr lang="fr-FR" sz="3400" dirty="0"/>
              <a:t>écrits/ oraux/ mises en situation </a:t>
            </a:r>
          </a:p>
          <a:p>
            <a:r>
              <a:rPr lang="fr-FR" sz="3400" dirty="0"/>
              <a:t>- préparation aux épreuves de synthèse</a:t>
            </a:r>
          </a:p>
          <a:p>
            <a:r>
              <a:rPr lang="fr-FR" sz="3400" dirty="0"/>
              <a:t>- anglais</a:t>
            </a:r>
          </a:p>
          <a:p>
            <a:pPr>
              <a:buFontTx/>
              <a:buChar char="-"/>
            </a:pPr>
            <a:r>
              <a:rPr lang="fr-FR" sz="3400" dirty="0"/>
              <a:t>entraînements sportifs (ENSP – en M2)</a:t>
            </a:r>
          </a:p>
          <a:p>
            <a:r>
              <a:rPr lang="fr-FR" sz="3400" i="1" u="sng" dirty="0">
                <a:solidFill>
                  <a:srgbClr val="660066"/>
                </a:solidFill>
              </a:rPr>
              <a:t>Suivi individualisé par un tuteur</a:t>
            </a:r>
          </a:p>
          <a:p>
            <a:r>
              <a:rPr lang="fr-FR" sz="3400" i="1" u="sng" dirty="0">
                <a:solidFill>
                  <a:srgbClr val="660066"/>
                </a:solidFill>
              </a:rPr>
              <a:t>Stage de deux mois (en M1)</a:t>
            </a:r>
          </a:p>
          <a:p>
            <a:endParaRPr lang="fr-FR" sz="3400" i="1" u="sng" dirty="0">
              <a:solidFill>
                <a:srgbClr val="660066"/>
              </a:solidFill>
            </a:endParaRPr>
          </a:p>
          <a:p>
            <a:r>
              <a:rPr lang="fr-FR" sz="4500" i="1" u="sng" dirty="0">
                <a:solidFill>
                  <a:srgbClr val="FF0000"/>
                </a:solidFill>
              </a:rPr>
              <a:t>Passage du concours </a:t>
            </a:r>
            <a:r>
              <a:rPr lang="fr-FR" sz="4500" b="1" i="1" u="sng" dirty="0">
                <a:solidFill>
                  <a:srgbClr val="FF0000"/>
                </a:solidFill>
              </a:rPr>
              <a:t>dès le master 1</a:t>
            </a:r>
            <a:endParaRPr lang="fr-FR" sz="4500" b="1" dirty="0">
              <a:solidFill>
                <a:srgbClr val="FF0000"/>
              </a:solidFill>
            </a:endParaRPr>
          </a:p>
          <a:p>
            <a:pPr lvl="8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043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D7231-0AEC-B140-81F8-7B8F3431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Bookman Old Style" panose="02050604050505020204" pitchFamily="18" charset="0"/>
              </a:rPr>
              <a:t>M1 – semestre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7D2CDA-2C2D-EB4D-A842-CEC2F917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3 ou 4 Cours</a:t>
            </a:r>
            <a:r>
              <a:rPr lang="fr-FR" sz="1600" dirty="0">
                <a:latin typeface="Bookman Old Style" panose="02050604050505020204" pitchFamily="18" charset="0"/>
              </a:rPr>
              <a:t> : 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* culture générale.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* droit pénal général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* histoire et organisation des institutions (de la justice pour ENM et des 					         services de police pour ENSP)</a:t>
            </a:r>
          </a:p>
          <a:p>
            <a:pPr marL="82296" indent="0">
              <a:buNone/>
            </a:pPr>
            <a:r>
              <a:rPr lang="fr-FR" sz="1600" dirty="0">
                <a:solidFill>
                  <a:srgbClr val="00B0F0"/>
                </a:solidFill>
                <a:latin typeface="Bookman Old Style" panose="02050604050505020204" pitchFamily="18" charset="0"/>
              </a:rPr>
              <a:t>En plus pour les ENM </a:t>
            </a:r>
            <a:r>
              <a:rPr lang="fr-FR" sz="1600" dirty="0">
                <a:latin typeface="Bookman Old Style" panose="02050604050505020204" pitchFamily="18" charset="0"/>
              </a:rPr>
              <a:t>: 1cours de droit des personnes et de la famille.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3 TD </a:t>
            </a:r>
            <a:r>
              <a:rPr lang="fr-FR" sz="1600" dirty="0">
                <a:latin typeface="Bookman Old Style" panose="02050604050505020204" pitchFamily="18" charset="0"/>
              </a:rPr>
              <a:t>: 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Culture générale, droit pénal général et anglais</a:t>
            </a:r>
          </a:p>
          <a:p>
            <a:pPr marL="82296" indent="0">
              <a:buNone/>
            </a:pPr>
            <a:endParaRPr lang="fr-FR" sz="1600" dirty="0"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- </a:t>
            </a: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1 atelier de méthodologie </a:t>
            </a:r>
            <a:r>
              <a:rPr lang="fr-FR" sz="1600" dirty="0">
                <a:latin typeface="Bookman Old Style" panose="02050604050505020204" pitchFamily="18" charset="0"/>
              </a:rPr>
              <a:t>: 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méthodologie de la synthèse (NS pour ENM et DD pour ENSP)</a:t>
            </a:r>
          </a:p>
          <a:p>
            <a:pPr marL="82296" indent="0">
              <a:buNone/>
            </a:pPr>
            <a:endParaRPr lang="fr-FR" sz="1600" dirty="0"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- </a:t>
            </a: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suivi par un tuteur</a:t>
            </a:r>
          </a:p>
          <a:p>
            <a:pPr>
              <a:buFontTx/>
              <a:buChar char="-"/>
            </a:pPr>
            <a:endParaRPr lang="fr-FR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459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D7231-0AEC-B140-81F8-7B8F3431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Bookman Old Style" panose="02050604050505020204" pitchFamily="18" charset="0"/>
              </a:rPr>
              <a:t>M1 – semestre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7D2CDA-2C2D-EB4D-A842-CEC2F917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fr-FR" sz="1600" dirty="0">
                <a:solidFill>
                  <a:srgbClr val="9023A1"/>
                </a:solidFill>
                <a:latin typeface="Bookman Old Style" panose="02050604050505020204" pitchFamily="18" charset="0"/>
              </a:rPr>
              <a:t>- </a:t>
            </a: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3 ou 4 Cours</a:t>
            </a:r>
            <a:r>
              <a:rPr lang="fr-FR" sz="1600" dirty="0">
                <a:latin typeface="Bookman Old Style" panose="02050604050505020204" pitchFamily="18" charset="0"/>
              </a:rPr>
              <a:t> : 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* culture générale.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* Procédure pénale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* Droit public (libertés publiques et droit administratif)</a:t>
            </a:r>
          </a:p>
          <a:p>
            <a:pPr marL="82296" indent="0">
              <a:buNone/>
            </a:pPr>
            <a:endParaRPr lang="fr-FR" sz="16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1600" dirty="0">
                <a:solidFill>
                  <a:srgbClr val="00B0F0"/>
                </a:solidFill>
                <a:latin typeface="Bookman Old Style" panose="02050604050505020204" pitchFamily="18" charset="0"/>
              </a:rPr>
              <a:t>En plus pour les ENM </a:t>
            </a:r>
            <a:r>
              <a:rPr lang="fr-FR" sz="1600" dirty="0">
                <a:latin typeface="Bookman Old Style" panose="02050604050505020204" pitchFamily="18" charset="0"/>
              </a:rPr>
              <a:t>: 1cours de droit civil/procédure civile.</a:t>
            </a:r>
          </a:p>
          <a:p>
            <a:pPr>
              <a:buFontTx/>
              <a:buChar char="-"/>
            </a:pP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4 TD </a:t>
            </a:r>
            <a:r>
              <a:rPr lang="fr-FR" sz="1600" dirty="0">
                <a:latin typeface="Bookman Old Style" panose="02050604050505020204" pitchFamily="18" charset="0"/>
              </a:rPr>
              <a:t>: 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Culture générale, droit civil (pour ENM) droit public (pour ENSP) et anglais</a:t>
            </a:r>
          </a:p>
          <a:p>
            <a:pPr marL="82296" indent="0">
              <a:buNone/>
            </a:pPr>
            <a:endParaRPr lang="fr-FR" sz="1600" dirty="0"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- </a:t>
            </a: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1 atelier de méthodologie </a:t>
            </a:r>
            <a:r>
              <a:rPr lang="fr-FR" sz="1600" dirty="0">
                <a:latin typeface="Bookman Old Style" panose="02050604050505020204" pitchFamily="18" charset="0"/>
              </a:rPr>
              <a:t>: </a:t>
            </a: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méthodologie de la synthèse (NS pour ENM et DD pour ENSP)</a:t>
            </a:r>
          </a:p>
          <a:p>
            <a:pPr marL="82296" indent="0">
              <a:buNone/>
            </a:pPr>
            <a:endParaRPr lang="fr-FR" sz="1600" dirty="0"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1600" dirty="0">
                <a:latin typeface="Bookman Old Style" panose="02050604050505020204" pitchFamily="18" charset="0"/>
              </a:rPr>
              <a:t>- </a:t>
            </a:r>
            <a:r>
              <a:rPr lang="fr-FR" sz="1600" dirty="0">
                <a:solidFill>
                  <a:srgbClr val="FF0000"/>
                </a:solidFill>
                <a:latin typeface="Bookman Old Style" panose="02050604050505020204" pitchFamily="18" charset="0"/>
              </a:rPr>
              <a:t>Stage de deux mois</a:t>
            </a:r>
          </a:p>
          <a:p>
            <a:pPr>
              <a:buFontTx/>
              <a:buChar char="-"/>
            </a:pPr>
            <a:endParaRPr lang="fr-FR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04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D7231-0AEC-B140-81F8-7B8F3431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Bookman Old Style" panose="02050604050505020204" pitchFamily="18" charset="0"/>
              </a:rPr>
              <a:t>M1 – Frais d’inscription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7D2CDA-2C2D-EB4D-A842-CEC2F917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1600" dirty="0">
                <a:latin typeface="Bookman Old Style" panose="02050604050505020204" pitchFamily="18" charset="0"/>
              </a:rPr>
              <a:t>Inscription en master (de l’ordre de </a:t>
            </a:r>
            <a:r>
              <a:rPr lang="fr-FR" sz="1600" b="1" dirty="0">
                <a:latin typeface="Bookman Old Style" panose="02050604050505020204" pitchFamily="18" charset="0"/>
              </a:rPr>
              <a:t>243 euros</a:t>
            </a:r>
            <a:r>
              <a:rPr lang="fr-FR" sz="1600" dirty="0">
                <a:latin typeface="Bookman Old Style" panose="02050604050505020204" pitchFamily="18" charset="0"/>
              </a:rPr>
              <a:t>) (sans frais pour les boursiers)</a:t>
            </a:r>
          </a:p>
          <a:p>
            <a:pPr>
              <a:buFontTx/>
              <a:buChar char="-"/>
            </a:pPr>
            <a:r>
              <a:rPr lang="fr-F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+</a:t>
            </a:r>
            <a:r>
              <a:rPr lang="fr-FR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fr-FR" sz="1600" dirty="0">
                <a:latin typeface="Bookman Old Style" panose="02050604050505020204" pitchFamily="18" charset="0"/>
              </a:rPr>
              <a:t>Inscription à l’IEJ </a:t>
            </a:r>
            <a:r>
              <a:rPr lang="fr-FR" sz="1600" dirty="0" err="1">
                <a:latin typeface="Bookman Old Style" panose="02050604050505020204" pitchFamily="18" charset="0"/>
              </a:rPr>
              <a:t>Motulsky</a:t>
            </a:r>
            <a:r>
              <a:rPr lang="fr-FR" sz="1600" dirty="0">
                <a:latin typeface="Bookman Old Style" panose="02050604050505020204" pitchFamily="18" charset="0"/>
              </a:rPr>
              <a:t> préparation concours </a:t>
            </a:r>
            <a:r>
              <a:rPr lang="fr-FR" sz="1600" b="1" dirty="0">
                <a:latin typeface="Bookman Old Style" panose="02050604050505020204" pitchFamily="18" charset="0"/>
              </a:rPr>
              <a:t>470 euros </a:t>
            </a:r>
          </a:p>
          <a:p>
            <a:pPr>
              <a:buFontTx/>
              <a:buChar char="-"/>
            </a:pPr>
            <a:r>
              <a:rPr lang="fr-FR" sz="1600" dirty="0">
                <a:latin typeface="Bookman Old Style" panose="02050604050505020204" pitchFamily="18" charset="0"/>
              </a:rPr>
              <a:t>(410 euros  pour les boursiers)</a:t>
            </a:r>
          </a:p>
          <a:p>
            <a:pPr>
              <a:buFontTx/>
              <a:buChar char="-"/>
            </a:pPr>
            <a:endParaRPr lang="fr-FR" sz="1600" dirty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fr-FR" sz="1600" dirty="0">
                <a:latin typeface="Bookman Old Style" panose="02050604050505020204" pitchFamily="18" charset="0"/>
              </a:rPr>
              <a:t>= </a:t>
            </a:r>
            <a:r>
              <a:rPr lang="fr-FR" sz="1600" b="1" dirty="0">
                <a:latin typeface="Bookman Old Style" panose="02050604050505020204" pitchFamily="18" charset="0"/>
              </a:rPr>
              <a:t>713 euros </a:t>
            </a:r>
          </a:p>
          <a:p>
            <a:pPr>
              <a:buFontTx/>
              <a:buChar char="-"/>
            </a:pPr>
            <a:endParaRPr lang="fr-FR" sz="1600" b="1" dirty="0"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endParaRPr lang="fr-FR" sz="1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7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8B16C7-FFE0-E342-92A2-F8B5AF393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Une première année d’expérience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E5BF0C-7CC9-EC46-A8DC-E619AD0FE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fr-FR" dirty="0">
                <a:latin typeface="Bookman Old Style" panose="02050604050505020204" pitchFamily="18" charset="0"/>
              </a:rPr>
              <a:t>Le master vu par les étudiants de M1: </a:t>
            </a:r>
          </a:p>
          <a:p>
            <a:pPr marL="82296" indent="0">
              <a:buNone/>
            </a:pPr>
            <a:endParaRPr lang="fr-FR" sz="2000" dirty="0"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2000" dirty="0">
                <a:solidFill>
                  <a:srgbClr val="7030A0"/>
                </a:solidFill>
                <a:latin typeface="Bookman Old Style" panose="02050604050505020204" pitchFamily="18" charset="0"/>
              </a:rPr>
              <a:t>Parcours</a:t>
            </a:r>
            <a:r>
              <a:rPr lang="fr-FR" sz="2000" dirty="0">
                <a:latin typeface="Bookman Old Style" panose="02050604050505020204" pitchFamily="18" charset="0"/>
              </a:rPr>
              <a:t> 			</a:t>
            </a:r>
            <a:r>
              <a:rPr lang="fr-FR" sz="2000" dirty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Parcours</a:t>
            </a:r>
          </a:p>
          <a:p>
            <a:pPr marL="82296" indent="0">
              <a:buNone/>
            </a:pPr>
            <a:r>
              <a:rPr lang="fr-FR" sz="2000" dirty="0">
                <a:solidFill>
                  <a:srgbClr val="7030A0"/>
                </a:solidFill>
                <a:latin typeface="Bookman Old Style" panose="02050604050505020204" pitchFamily="18" charset="0"/>
              </a:rPr>
              <a:t>Métiers de la justice	</a:t>
            </a:r>
            <a:r>
              <a:rPr lang="fr-FR" sz="2000" dirty="0">
                <a:latin typeface="Bookman Old Style" panose="02050604050505020204" pitchFamily="18" charset="0"/>
              </a:rPr>
              <a:t>	</a:t>
            </a:r>
            <a:r>
              <a:rPr lang="fr-FR" sz="2000" dirty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Métiers de la sécurité</a:t>
            </a:r>
          </a:p>
          <a:p>
            <a:pPr marL="82296" indent="0">
              <a:buNone/>
            </a:pPr>
            <a:r>
              <a:rPr lang="fr-FR" sz="2800" dirty="0"/>
              <a:t>Guillaume Beaufort 		Paul Hervé</a:t>
            </a:r>
          </a:p>
          <a:p>
            <a:pPr marL="82296" indent="0">
              <a:buNone/>
            </a:pPr>
            <a:r>
              <a:rPr lang="fr-FR" sz="2800" dirty="0" err="1"/>
              <a:t>Énora</a:t>
            </a:r>
            <a:r>
              <a:rPr lang="fr-FR" sz="2800" dirty="0"/>
              <a:t> Nadal 			Théa Jeune</a:t>
            </a:r>
          </a:p>
          <a:p>
            <a:pPr marL="82296" indent="0">
              <a:buNone/>
            </a:pPr>
            <a:r>
              <a:rPr lang="fr-FR" sz="2800" dirty="0"/>
              <a:t>				Clément Lassalle</a:t>
            </a:r>
          </a:p>
          <a:p>
            <a:pPr marL="82296" indent="0">
              <a:buNone/>
            </a:pPr>
            <a:r>
              <a:rPr lang="fr-FR" sz="2800" dirty="0">
                <a:latin typeface="Bookman Old Style" panose="02050604050505020204" pitchFamily="18" charset="0"/>
              </a:rPr>
              <a:t>				</a:t>
            </a:r>
            <a:r>
              <a:rPr lang="fr-FR" sz="2800" dirty="0"/>
              <a:t>Julie </a:t>
            </a:r>
            <a:r>
              <a:rPr lang="fr-FR" sz="2800" dirty="0" err="1"/>
              <a:t>Podetti</a:t>
            </a:r>
            <a:r>
              <a:rPr lang="fr-FR" sz="2800" dirty="0"/>
              <a:t> </a:t>
            </a:r>
            <a:r>
              <a:rPr lang="fr-FR" sz="2800" dirty="0">
                <a:latin typeface="Bookman Old Style" panose="02050604050505020204" pitchFamily="18" charset="0"/>
              </a:rPr>
              <a:t>		</a:t>
            </a:r>
            <a:endParaRPr lang="fr-FR" sz="2800" dirty="0"/>
          </a:p>
          <a:p>
            <a:pPr marL="82296" indent="0">
              <a:buNone/>
            </a:pPr>
            <a:r>
              <a:rPr lang="fr-FR" sz="2800" dirty="0"/>
              <a:t>Contacts mails étudiants			</a:t>
            </a:r>
          </a:p>
          <a:p>
            <a:pPr marL="82296" indent="0">
              <a:buNone/>
            </a:pP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clement.lassalle@parisnanterre.fr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  <a:hlinkClick r:id="rId3"/>
              </a:rPr>
              <a:t>thea.jeune@gmail.com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2800" dirty="0" err="1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pa.herve@orange.fr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2800" dirty="0">
                <a:hlinkClick r:id="rId4"/>
              </a:rPr>
              <a:t>guillaume.beaufort59@gmail.com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>
                <a:hlinkClick r:id="rId5"/>
              </a:rPr>
              <a:t>enora.ndl@gmail.com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82296" indent="0">
              <a:buNone/>
            </a:pP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488684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555</TotalTime>
  <Words>648</Words>
  <Application>Microsoft Office PowerPoint</Application>
  <PresentationFormat>Affichage à l'écran (4:3)</PresentationFormat>
  <Paragraphs>104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Bookman Old Style</vt:lpstr>
      <vt:lpstr>Gill Sans MT</vt:lpstr>
      <vt:lpstr>Verdana</vt:lpstr>
      <vt:lpstr>Wingdings 2</vt:lpstr>
      <vt:lpstr>Solstice</vt:lpstr>
      <vt:lpstr>Présentation PowerPoint</vt:lpstr>
      <vt:lpstr>Institut d’études judiciaires  (IEJ) Henri Motulsky</vt:lpstr>
      <vt:lpstr>    Organigramme secrétariat</vt:lpstr>
      <vt:lpstr>Master Justice, procès et procédures </vt:lpstr>
      <vt:lpstr>Master Justice, procès et procédures</vt:lpstr>
      <vt:lpstr>M1 – semestre 1</vt:lpstr>
      <vt:lpstr>M1 – semestre 2</vt:lpstr>
      <vt:lpstr>M1 – Frais d’inscription</vt:lpstr>
      <vt:lpstr>Une première année d’expérience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MIGNOT</dc:creator>
  <cp:lastModifiedBy>Denouette Herve</cp:lastModifiedBy>
  <cp:revision>53</cp:revision>
  <dcterms:created xsi:type="dcterms:W3CDTF">2019-01-23T17:29:13Z</dcterms:created>
  <dcterms:modified xsi:type="dcterms:W3CDTF">2023-03-14T08:09:14Z</dcterms:modified>
</cp:coreProperties>
</file>